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61" r:id="rId2"/>
    <p:sldId id="258" r:id="rId3"/>
    <p:sldId id="272" r:id="rId4"/>
    <p:sldId id="259" r:id="rId5"/>
    <p:sldId id="264" r:id="rId6"/>
    <p:sldId id="256" r:id="rId7"/>
    <p:sldId id="266" r:id="rId8"/>
    <p:sldId id="273" r:id="rId9"/>
    <p:sldId id="274" r:id="rId1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סמדי מלמד" initials="סמ" lastIdx="2" clrIdx="0">
    <p:extLst>
      <p:ext uri="{19B8F6BF-5375-455C-9EA6-DF929625EA0E}">
        <p15:presenceInfo xmlns:p15="http://schemas.microsoft.com/office/powerpoint/2012/main" userId="S-1-5-21-220523388-1085031214-1644491937-1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8DD"/>
    <a:srgbClr val="C8CED6"/>
    <a:srgbClr val="30C041"/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1016CA1-94BB-4196-895F-75C94EE5F480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95C8FC7-BD7F-4854-9FF5-9660BA98BA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64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431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898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254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685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355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043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4881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2282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200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396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726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467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413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363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279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304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249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608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273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77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681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84299" y="590022"/>
            <a:ext cx="9247316" cy="945243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55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8000" b="1" dirty="0">
                <a:latin typeface="Arial" panose="020B0604020202020204" pitchFamily="34" charset="0"/>
                <a:cs typeface="Arial" panose="020B0604020202020204" pitchFamily="34" charset="0"/>
              </a:rPr>
              <a:t>הספרייה במכללה האקדמית כנרת</a:t>
            </a:r>
          </a:p>
          <a:p>
            <a:pPr algn="r"/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         קורס הכרת הספרייה ומשאביה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0343" y="1567543"/>
            <a:ext cx="8229600" cy="529045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110343" y="1783443"/>
            <a:ext cx="10018914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התמצאות במבנה הספרייה וגישה אל הקטלוג.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400" dirty="0" smtClean="0">
                <a:solidFill>
                  <a:srgbClr val="FF0000"/>
                </a:solidFill>
              </a:rPr>
              <a:t>קטלוג הספרייה </a:t>
            </a:r>
            <a:r>
              <a:rPr lang="he-IL" sz="2400" dirty="0" err="1" smtClean="0">
                <a:solidFill>
                  <a:srgbClr val="FF0000"/>
                </a:solidFill>
              </a:rPr>
              <a:t>חסמב"א</a:t>
            </a:r>
            <a:r>
              <a:rPr lang="he-IL" sz="2400" dirty="0" smtClean="0">
                <a:solidFill>
                  <a:srgbClr val="FF0000"/>
                </a:solidFill>
              </a:rPr>
              <a:t> – כרטיס קורא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קטלוג הספרייה </a:t>
            </a:r>
            <a:r>
              <a:rPr lang="he-IL" sz="2400" dirty="0" err="1" smtClean="0"/>
              <a:t>חסמב"א</a:t>
            </a:r>
            <a:r>
              <a:rPr lang="he-IL" sz="2400" dirty="0" smtClean="0"/>
              <a:t> - </a:t>
            </a:r>
            <a:r>
              <a:rPr lang="he-IL" sz="2400" dirty="0"/>
              <a:t>חיפושים השאלות והזמנות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קטלוג הספרייה </a:t>
            </a:r>
            <a:r>
              <a:rPr lang="he-IL" sz="2400" dirty="0" err="1" smtClean="0"/>
              <a:t>חסמב"א</a:t>
            </a:r>
            <a:r>
              <a:rPr lang="he-IL" sz="2400" dirty="0" smtClean="0"/>
              <a:t> - מציאת כתב עת, סרט, מפות</a:t>
            </a:r>
            <a:endParaRPr lang="he-I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קטלוג הספרייה </a:t>
            </a:r>
            <a:r>
              <a:rPr lang="he-IL" sz="2400" dirty="0" err="1" smtClean="0"/>
              <a:t>חסמב"א</a:t>
            </a:r>
            <a:r>
              <a:rPr lang="he-IL" sz="2400" dirty="0" smtClean="0"/>
              <a:t> – מאגרי מידע,  כולל גישה מהבית וממכשירים ניידים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הספרייה בחיי </a:t>
            </a:r>
            <a:r>
              <a:rPr lang="he-IL" sz="2400" dirty="0" smtClean="0"/>
              <a:t>הסטודנט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מידע  נרחב על הפריטים ורשימות קריאה( </a:t>
            </a:r>
            <a:r>
              <a:rPr lang="he-IL" sz="2400" dirty="0" err="1"/>
              <a:t>לגנטו</a:t>
            </a:r>
            <a:r>
              <a:rPr lang="he-IL" sz="2400" dirty="0"/>
              <a:t> 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/>
              <a:t>מאגרי מידע - נוספים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400" dirty="0" smtClean="0"/>
          </a:p>
          <a:p>
            <a:endParaRPr lang="he-IL" sz="2400" dirty="0" smtClean="0"/>
          </a:p>
        </p:txBody>
      </p:sp>
    </p:spTree>
    <p:extLst>
      <p:ext uri="{BB962C8B-B14F-4D97-AF65-F5344CB8AC3E}">
        <p14:creationId xmlns:p14="http://schemas.microsoft.com/office/powerpoint/2010/main" val="299691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3600" y="342900"/>
            <a:ext cx="6629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C00000"/>
                </a:solidFill>
              </a:rPr>
              <a:t>חיפוש </a:t>
            </a:r>
            <a:r>
              <a:rPr lang="he-IL" sz="3200" b="1" dirty="0" smtClean="0">
                <a:solidFill>
                  <a:srgbClr val="C00000"/>
                </a:solidFill>
              </a:rPr>
              <a:t>בקטלוג </a:t>
            </a:r>
            <a:r>
              <a:rPr lang="he-IL" sz="3200" b="1" dirty="0">
                <a:solidFill>
                  <a:srgbClr val="C00000"/>
                </a:solidFill>
              </a:rPr>
              <a:t>הספרייה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36700"/>
            <a:ext cx="5946281" cy="4457700"/>
          </a:xfrm>
          <a:prstGeom prst="rect">
            <a:avLst/>
          </a:prstGeom>
        </p:spPr>
      </p:pic>
      <p:sp>
        <p:nvSpPr>
          <p:cNvPr id="8" name="אליפסה 7"/>
          <p:cNvSpPr/>
          <p:nvPr/>
        </p:nvSpPr>
        <p:spPr>
          <a:xfrm>
            <a:off x="2641600" y="2875528"/>
            <a:ext cx="1041400" cy="11557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4851400" y="1587500"/>
            <a:ext cx="965200" cy="7747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7988300" y="1536700"/>
            <a:ext cx="34163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קטלוג הספרייה או בשמו  </a:t>
            </a:r>
            <a:r>
              <a:rPr lang="he-IL" sz="2400" b="1" dirty="0" err="1" smtClean="0"/>
              <a:t>חסמב"א</a:t>
            </a:r>
            <a:endParaRPr lang="he-IL" sz="2400" b="1" dirty="0" smtClean="0"/>
          </a:p>
          <a:p>
            <a:r>
              <a:rPr lang="he-IL" sz="2400" b="1" dirty="0" smtClean="0"/>
              <a:t>ח </a:t>
            </a:r>
            <a:r>
              <a:rPr lang="he-IL" b="1" dirty="0" smtClean="0"/>
              <a:t>חיפוש</a:t>
            </a:r>
          </a:p>
          <a:p>
            <a:r>
              <a:rPr lang="he-IL" sz="2400" b="1" dirty="0" smtClean="0"/>
              <a:t>ס </a:t>
            </a:r>
            <a:r>
              <a:rPr lang="he-IL" b="1" dirty="0"/>
              <a:t>ספרים</a:t>
            </a:r>
          </a:p>
          <a:p>
            <a:r>
              <a:rPr lang="he-IL" sz="2400" b="1" dirty="0" smtClean="0"/>
              <a:t>מ </a:t>
            </a:r>
            <a:r>
              <a:rPr lang="he-IL" b="1" dirty="0"/>
              <a:t>מאמרים</a:t>
            </a:r>
          </a:p>
          <a:p>
            <a:r>
              <a:rPr lang="he-IL" sz="2400" b="1" dirty="0" smtClean="0"/>
              <a:t>ב </a:t>
            </a:r>
            <a:r>
              <a:rPr lang="he-IL" b="1" dirty="0"/>
              <a:t>בבת</a:t>
            </a:r>
          </a:p>
          <a:p>
            <a:r>
              <a:rPr lang="he-IL" sz="2400" b="1" dirty="0" smtClean="0"/>
              <a:t>א</a:t>
            </a:r>
            <a:r>
              <a:rPr lang="he-IL" b="1" dirty="0"/>
              <a:t> </a:t>
            </a:r>
            <a:r>
              <a:rPr lang="he-IL" b="1" dirty="0" smtClean="0"/>
              <a:t>אחת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5500" y="4389477"/>
            <a:ext cx="446209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 smtClean="0"/>
              <a:t>כשמו כן הוא מאפשר למצוא חומרי לימוד ועיון.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7292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09799" y="406399"/>
            <a:ext cx="9247316" cy="1364343"/>
          </a:xfrm>
          <a:prstGeom prst="rect">
            <a:avLst/>
          </a:prstGeom>
        </p:spPr>
        <p:txBody>
          <a:bodyPr vert="horz" lIns="91440" tIns="45720" rIns="91440" bIns="45720" rtlCol="1" anchor="b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 smtClean="0">
                <a:solidFill>
                  <a:srgbClr val="C00000"/>
                </a:solidFill>
                <a:cs typeface="+mn-cs"/>
              </a:rPr>
              <a:t>כרטיס הקורא</a:t>
            </a:r>
            <a:endParaRPr lang="he-IL" b="1" dirty="0">
              <a:solidFill>
                <a:srgbClr val="C00000"/>
              </a:solidFill>
              <a:cs typeface="+mn-cs"/>
            </a:endParaRPr>
          </a:p>
          <a:p>
            <a:r>
              <a:rPr lang="he-IL" sz="3500" b="1" dirty="0" smtClean="0">
                <a:solidFill>
                  <a:srgbClr val="C00000"/>
                </a:solidFill>
                <a:cs typeface="+mn-cs"/>
              </a:rPr>
              <a:t>בקטלוג הספרייה </a:t>
            </a:r>
            <a:r>
              <a:rPr lang="he-IL" sz="3500" b="1" dirty="0" err="1" smtClean="0">
                <a:solidFill>
                  <a:srgbClr val="C00000"/>
                </a:solidFill>
                <a:cs typeface="+mn-cs"/>
              </a:rPr>
              <a:t>חסמב"א</a:t>
            </a:r>
            <a:endParaRPr lang="he-IL" sz="3500" b="1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0343" y="1567543"/>
            <a:ext cx="8229600" cy="529045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110343" y="2147056"/>
            <a:ext cx="10104615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כרטיס הקורא שלך הוא אישי ונפתח באופן אוטומטי בזמן ההרשמה למכללה.</a:t>
            </a:r>
          </a:p>
          <a:p>
            <a:endParaRPr lang="he-IL" sz="2400" dirty="0" smtClean="0"/>
          </a:p>
          <a:p>
            <a:r>
              <a:rPr lang="he-IL" sz="2400" dirty="0" smtClean="0"/>
              <a:t>ההזדהות בפני המערכת הינה שם משתמש וסיסמא </a:t>
            </a:r>
          </a:p>
          <a:p>
            <a:r>
              <a:rPr lang="he-IL" sz="2400" dirty="0" smtClean="0"/>
              <a:t>לסטודנט כפי שרשום בפורטל הסטודנט, </a:t>
            </a:r>
          </a:p>
          <a:p>
            <a:r>
              <a:rPr lang="he-IL" sz="2400" dirty="0" smtClean="0"/>
              <a:t>וכפי שרושמים בפורטל המרצה לחבר סגל. </a:t>
            </a:r>
          </a:p>
          <a:p>
            <a:endParaRPr lang="he-IL" sz="2400" dirty="0" smtClean="0"/>
          </a:p>
          <a:p>
            <a:r>
              <a:rPr lang="he-IL" sz="2400" dirty="0" smtClean="0"/>
              <a:t>קוראים אחרים צריכים לקבל אמצעי הזדהות כאשר מגיעים לספרייה.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6457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47993" cy="68580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חץ למטה 2"/>
          <p:cNvSpPr/>
          <p:nvPr/>
        </p:nvSpPr>
        <p:spPr>
          <a:xfrm>
            <a:off x="1232806" y="559930"/>
            <a:ext cx="285751" cy="15103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0" y="2139043"/>
            <a:ext cx="31840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 smtClean="0"/>
              <a:t>להכנס</a:t>
            </a:r>
            <a:r>
              <a:rPr lang="he-IL" dirty="0" smtClean="0"/>
              <a:t> עם שם משתמש </a:t>
            </a:r>
            <a:r>
              <a:rPr lang="he-IL" dirty="0" err="1" smtClean="0"/>
              <a:t>וססמא</a:t>
            </a:r>
            <a:r>
              <a:rPr lang="he-IL" dirty="0" smtClean="0"/>
              <a:t> לכרטיס הקורא ולהגיע לתוצאות חיפוש טובות. 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61257" y="3261721"/>
            <a:ext cx="29228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להחליף שפת עבודה – עברית אנגלית או ערבית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473529" y="4406188"/>
            <a:ext cx="27105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מועדפים  שמורים ששמרת</a:t>
            </a:r>
            <a:endParaRPr lang="he-IL" dirty="0"/>
          </a:p>
        </p:txBody>
      </p:sp>
      <p:sp>
        <p:nvSpPr>
          <p:cNvPr id="8" name="חץ למטה 7"/>
          <p:cNvSpPr/>
          <p:nvPr/>
        </p:nvSpPr>
        <p:spPr>
          <a:xfrm>
            <a:off x="187777" y="424543"/>
            <a:ext cx="212272" cy="3004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1828800" y="559930"/>
            <a:ext cx="13552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ץ למטה 9"/>
          <p:cNvSpPr/>
          <p:nvPr/>
        </p:nvSpPr>
        <p:spPr>
          <a:xfrm>
            <a:off x="3184071" y="559930"/>
            <a:ext cx="45719" cy="3954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1828800" y="424543"/>
            <a:ext cx="45719" cy="135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4038053" y="767443"/>
            <a:ext cx="34616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מכניסים את מילות החיפוש</a:t>
            </a:r>
            <a:endParaRPr lang="he-IL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3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/>
          <a:srcRect r="9881" b="37619"/>
          <a:stretch/>
        </p:blipFill>
        <p:spPr>
          <a:xfrm>
            <a:off x="4653644" y="4528182"/>
            <a:ext cx="4784129" cy="232981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3249386" y="1556967"/>
            <a:ext cx="83275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</a:rPr>
              <a:t>כניסה לחשבון המשתמש משמש </a:t>
            </a:r>
            <a:r>
              <a:rPr lang="he-IL" sz="2000" dirty="0">
                <a:solidFill>
                  <a:schemeClr val="tx2">
                    <a:lumMod val="50000"/>
                  </a:schemeClr>
                </a:solidFill>
              </a:rPr>
              <a:t>ככרטיס קורא, ובעזרתו </a:t>
            </a:r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</a:rPr>
              <a:t>ניתן לשאול </a:t>
            </a:r>
            <a:r>
              <a:rPr lang="he-IL" sz="2000" dirty="0">
                <a:solidFill>
                  <a:schemeClr val="tx2">
                    <a:lumMod val="50000"/>
                  </a:schemeClr>
                </a:solidFill>
              </a:rPr>
              <a:t>פריטים מהספרייה.</a:t>
            </a:r>
          </a:p>
          <a:p>
            <a:r>
              <a:rPr lang="he-IL" sz="2000" dirty="0">
                <a:solidFill>
                  <a:schemeClr val="tx2">
                    <a:lumMod val="50000"/>
                  </a:schemeClr>
                </a:solidFill>
              </a:rPr>
              <a:t>כאשר מחוברים לכרטיס הקורא מקבלים מידע אודות השאלות, הזמנות ועוד. </a:t>
            </a:r>
          </a:p>
          <a:p>
            <a:endParaRPr lang="he-IL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e-IL" sz="2000" dirty="0">
                <a:solidFill>
                  <a:schemeClr val="tx2">
                    <a:lumMod val="50000"/>
                  </a:schemeClr>
                </a:solidFill>
              </a:rPr>
              <a:t>מדוע צריך להתחבר לכרטיס הקורא בזמן החיפוש בקטלוג? </a:t>
            </a:r>
          </a:p>
          <a:p>
            <a:pPr marL="514350" indent="-514350">
              <a:buAutoNum type="arabicPeriod"/>
            </a:pPr>
            <a:r>
              <a:rPr lang="he-IL" sz="2000" dirty="0">
                <a:solidFill>
                  <a:schemeClr val="tx2">
                    <a:lumMod val="50000"/>
                  </a:schemeClr>
                </a:solidFill>
              </a:rPr>
              <a:t>כדי לקבל מידע על משך ההשאלה של הפריט</a:t>
            </a:r>
          </a:p>
          <a:p>
            <a:pPr marL="514350" indent="-514350">
              <a:buAutoNum type="arabicPeriod"/>
            </a:pPr>
            <a:r>
              <a:rPr lang="he-IL" sz="2000" dirty="0">
                <a:solidFill>
                  <a:schemeClr val="tx2">
                    <a:lumMod val="50000"/>
                  </a:schemeClr>
                </a:solidFill>
              </a:rPr>
              <a:t>כדי להזמין פריט מושאל</a:t>
            </a:r>
          </a:p>
          <a:p>
            <a:pPr marL="514350" indent="-514350">
              <a:buAutoNum type="arabicPeriod"/>
            </a:pPr>
            <a:r>
              <a:rPr lang="he-IL" sz="2000" dirty="0">
                <a:solidFill>
                  <a:schemeClr val="tx2">
                    <a:lumMod val="50000"/>
                  </a:schemeClr>
                </a:solidFill>
              </a:rPr>
              <a:t>כדי לראות את המועדפים שנשמרו על ידי (חיפוש, תוצאות חיפוש, רשומות וכו').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04015" y="555522"/>
            <a:ext cx="5943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rgbClr val="C00000"/>
                </a:solidFill>
              </a:rPr>
              <a:t>כניסה לחשבון המשתמש</a:t>
            </a:r>
            <a:endParaRPr lang="he-IL" sz="3200" b="1" dirty="0">
              <a:solidFill>
                <a:srgbClr val="C00000"/>
              </a:solidFill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4904015" y="4359729"/>
            <a:ext cx="810985" cy="6531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748" y="555522"/>
            <a:ext cx="3413851" cy="3146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1242" y="4446540"/>
            <a:ext cx="277585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לחיצה על כניסה לחשבון המשתמש פותחת את חלון ההזדהות.</a:t>
            </a:r>
          </a:p>
          <a:p>
            <a:r>
              <a:rPr lang="he-IL" sz="2000" b="1" dirty="0" smtClean="0"/>
              <a:t>מזדהים כמו למערכת  המידע האישי שלך</a:t>
            </a:r>
            <a:endParaRPr lang="he-IL" sz="2000" b="1" dirty="0"/>
          </a:p>
        </p:txBody>
      </p:sp>
      <p:sp>
        <p:nvSpPr>
          <p:cNvPr id="9" name="חץ ימינה 8"/>
          <p:cNvSpPr/>
          <p:nvPr/>
        </p:nvSpPr>
        <p:spPr>
          <a:xfrm>
            <a:off x="4065814" y="4531688"/>
            <a:ext cx="587830" cy="309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חץ למטה 10"/>
          <p:cNvSpPr/>
          <p:nvPr/>
        </p:nvSpPr>
        <p:spPr>
          <a:xfrm rot="10800000">
            <a:off x="440915" y="2770416"/>
            <a:ext cx="489956" cy="30098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772961" y="5584370"/>
            <a:ext cx="854458" cy="195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759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5143" y="301672"/>
            <a:ext cx="61038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החלפת שפת ממשק למעוניינים</a:t>
            </a: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20" y="907968"/>
            <a:ext cx="53631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לחצו על  החץ הקטן ליד כדור הארץ ובחרו את שפת הממשק. עברית / אנגלית / ערבית</a:t>
            </a:r>
            <a:endParaRPr lang="he-IL" sz="24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4"/>
          <a:srcRect t="10176" r="12258" b="8643"/>
          <a:stretch/>
        </p:blipFill>
        <p:spPr>
          <a:xfrm>
            <a:off x="5695773" y="1526160"/>
            <a:ext cx="5633200" cy="4169620"/>
          </a:xfrm>
          <a:prstGeom prst="rect">
            <a:avLst/>
          </a:prstGeom>
        </p:spPr>
      </p:pic>
      <p:sp>
        <p:nvSpPr>
          <p:cNvPr id="6" name="אליפסה 5"/>
          <p:cNvSpPr/>
          <p:nvPr/>
        </p:nvSpPr>
        <p:spPr>
          <a:xfrm>
            <a:off x="5662208" y="1425246"/>
            <a:ext cx="596900" cy="633186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5"/>
          <a:srcRect t="9460" r="67797" b="62880"/>
          <a:stretch/>
        </p:blipFill>
        <p:spPr>
          <a:xfrm>
            <a:off x="3793495" y="2566724"/>
            <a:ext cx="3804557" cy="261421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6"/>
          <a:srcRect l="33195" t="27943" r="35610" b="26368"/>
          <a:stretch/>
        </p:blipFill>
        <p:spPr>
          <a:xfrm>
            <a:off x="2251035" y="3391246"/>
            <a:ext cx="2416314" cy="283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83679" y="55068"/>
            <a:ext cx="529599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rgbClr val="C00000"/>
                </a:solidFill>
              </a:rPr>
              <a:t>מידע המופיע בכרטיס הקורא</a:t>
            </a:r>
            <a:endParaRPr lang="he-IL" sz="3200" b="1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0193529" y="2076104"/>
            <a:ext cx="1510840" cy="6057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018221" y="1096232"/>
            <a:ext cx="186145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רשימת הספרים המושאלים עלי</a:t>
            </a:r>
            <a:endParaRPr lang="he-IL" dirty="0"/>
          </a:p>
        </p:txBody>
      </p:sp>
      <p:cxnSp>
        <p:nvCxnSpPr>
          <p:cNvPr id="9" name="Straight Arrow Connector 4"/>
          <p:cNvCxnSpPr/>
          <p:nvPr/>
        </p:nvCxnSpPr>
        <p:spPr>
          <a:xfrm flipH="1">
            <a:off x="10610949" y="4730238"/>
            <a:ext cx="898071" cy="0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129255" y="3891681"/>
            <a:ext cx="186145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רשימת ההזמנות שלי</a:t>
            </a:r>
            <a:endParaRPr lang="he-IL" dirty="0"/>
          </a:p>
        </p:txBody>
      </p:sp>
      <p:pic>
        <p:nvPicPr>
          <p:cNvPr id="11" name="מציין מיקום תוכן 4"/>
          <p:cNvPicPr>
            <a:picLocks noChangeAspect="1"/>
          </p:cNvPicPr>
          <p:nvPr/>
        </p:nvPicPr>
        <p:blipFill rotWithShape="1">
          <a:blip r:embed="rId4"/>
          <a:srcRect l="31363" t="8832" r="20990" b="38518"/>
          <a:stretch/>
        </p:blipFill>
        <p:spPr>
          <a:xfrm>
            <a:off x="6288598" y="1011549"/>
            <a:ext cx="3628486" cy="225535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599" y="3724648"/>
            <a:ext cx="3628486" cy="118842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18722">
            <a:off x="242483" y="2293768"/>
            <a:ext cx="5662197" cy="2861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3948" y="1492894"/>
            <a:ext cx="175398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רשימות קריאה- </a:t>
            </a:r>
            <a:r>
              <a:rPr lang="he-IL" dirty="0" err="1" smtClean="0"/>
              <a:t>לגנטו</a:t>
            </a:r>
            <a:r>
              <a:rPr lang="he-IL" dirty="0" smtClean="0"/>
              <a:t> בהמשך</a:t>
            </a:r>
            <a:endParaRPr lang="he-IL" dirty="0"/>
          </a:p>
        </p:txBody>
      </p:sp>
      <p:cxnSp>
        <p:nvCxnSpPr>
          <p:cNvPr id="14" name="מחבר חץ ישר 13"/>
          <p:cNvCxnSpPr/>
          <p:nvPr/>
        </p:nvCxnSpPr>
        <p:spPr>
          <a:xfrm>
            <a:off x="807396" y="2139225"/>
            <a:ext cx="9727" cy="3705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0859662">
            <a:off x="3764604" y="3291516"/>
            <a:ext cx="197425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פרטים נוספים</a:t>
            </a:r>
          </a:p>
          <a:p>
            <a:r>
              <a:rPr lang="he-IL" dirty="0" smtClean="0"/>
              <a:t> בכרטיס הקורא שלי</a:t>
            </a:r>
          </a:p>
          <a:p>
            <a:r>
              <a:rPr lang="he-IL" dirty="0" smtClean="0"/>
              <a:t>קנסות</a:t>
            </a:r>
          </a:p>
          <a:p>
            <a:r>
              <a:rPr lang="he-IL" dirty="0" smtClean="0"/>
              <a:t>הארכות ועוד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7841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8824113" cy="68580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90858" y="359462"/>
            <a:ext cx="328758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rgbClr val="C00000"/>
                </a:solidFill>
              </a:rPr>
              <a:t>עוד מידע המופיע בכרטיס הקורא</a:t>
            </a:r>
            <a:endParaRPr lang="he-IL" sz="3200" b="1" dirty="0">
              <a:solidFill>
                <a:srgbClr val="C00000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88257" y="0"/>
            <a:ext cx="6731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1781626" y="723900"/>
            <a:ext cx="6731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" name="Straight Arrow Connector 4"/>
          <p:cNvCxnSpPr/>
          <p:nvPr/>
        </p:nvCxnSpPr>
        <p:spPr>
          <a:xfrm flipV="1">
            <a:off x="2454726" y="1616529"/>
            <a:ext cx="4811488" cy="70230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24112" y="1967679"/>
            <a:ext cx="3166603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לאחר שמזדהים ניתן להוסיף ספרים או מאמרים לרשימת המועדפים בסימן הנעץ.</a:t>
            </a:r>
          </a:p>
          <a:p>
            <a:r>
              <a:rPr lang="he-IL" sz="2000" dirty="0" smtClean="0"/>
              <a:t>במצגת הכרת הספרייה קטלוג</a:t>
            </a:r>
          </a:p>
          <a:p>
            <a:endParaRPr lang="he-IL" sz="2000" dirty="0"/>
          </a:p>
          <a:p>
            <a:r>
              <a:rPr lang="he-IL" sz="2000" dirty="0" smtClean="0"/>
              <a:t>ניתן לסדר פריטים אלו בתיקיות על ידי הוספת תוויות.</a:t>
            </a:r>
          </a:p>
          <a:p>
            <a:endParaRPr lang="he-IL" sz="2000" dirty="0" smtClean="0"/>
          </a:p>
          <a:p>
            <a:r>
              <a:rPr lang="he-IL" sz="2000" dirty="0" smtClean="0"/>
              <a:t>כמו כן ניתן לשמור חיפושים, ולאתר את היסטורית החיפושים </a:t>
            </a:r>
            <a:endParaRPr lang="he-IL" sz="2000" dirty="0"/>
          </a:p>
          <a:p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57897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87599" y="388011"/>
            <a:ext cx="9247316" cy="1110343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 smtClean="0">
                <a:solidFill>
                  <a:srgbClr val="C00000"/>
                </a:solidFill>
                <a:cs typeface="+mn-cs"/>
              </a:rPr>
              <a:t>לסיכום כרטיס הקורא</a:t>
            </a:r>
            <a:endParaRPr lang="he-IL" sz="3500" b="1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0343" y="1567543"/>
            <a:ext cx="8229600" cy="529045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652815" y="1973943"/>
            <a:ext cx="93916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ראית במצגת זו</a:t>
            </a:r>
          </a:p>
          <a:p>
            <a:r>
              <a:rPr lang="he-IL" sz="2400" dirty="0" smtClean="0"/>
              <a:t>כיצד מגיעים לכרטיס הקורא</a:t>
            </a:r>
          </a:p>
          <a:p>
            <a:r>
              <a:rPr lang="he-IL" sz="2400" dirty="0" smtClean="0"/>
              <a:t>כיצד ניתן להחליף שפה</a:t>
            </a:r>
          </a:p>
          <a:p>
            <a:r>
              <a:rPr lang="he-IL" sz="2400" dirty="0" smtClean="0"/>
              <a:t>כיצד מזדהים בפני המערכת</a:t>
            </a:r>
          </a:p>
          <a:p>
            <a:r>
              <a:rPr lang="he-IL" sz="2400" dirty="0" smtClean="0"/>
              <a:t>כיצד רואים אלו ספרים מושאלים </a:t>
            </a:r>
          </a:p>
          <a:p>
            <a:r>
              <a:rPr lang="he-IL" sz="2400" dirty="0" smtClean="0"/>
              <a:t>כיצד רואים אלו הזמנות עשית</a:t>
            </a:r>
          </a:p>
          <a:p>
            <a:r>
              <a:rPr lang="he-IL" sz="2400" dirty="0" smtClean="0"/>
              <a:t>כיצד ניתן לערוך רשימת ספרים מועדפים להתמצאות מהירה.</a:t>
            </a:r>
          </a:p>
          <a:p>
            <a:endParaRPr lang="he-IL" sz="2400" dirty="0" smtClean="0"/>
          </a:p>
          <a:p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56070822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382</Words>
  <Application>Microsoft Office PowerPoint</Application>
  <PresentationFormat>מסך רחב</PresentationFormat>
  <Paragraphs>75</Paragraphs>
  <Slides>9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סמדי מלמד</dc:creator>
  <cp:lastModifiedBy>סמדי מלמד</cp:lastModifiedBy>
  <cp:revision>61</cp:revision>
  <dcterms:created xsi:type="dcterms:W3CDTF">2019-01-21T12:28:04Z</dcterms:created>
  <dcterms:modified xsi:type="dcterms:W3CDTF">2020-08-19T10:06:08Z</dcterms:modified>
</cp:coreProperties>
</file>